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75" r:id="rId6"/>
    <p:sldId id="269" r:id="rId7"/>
    <p:sldId id="270" r:id="rId8"/>
    <p:sldId id="271" r:id="rId9"/>
    <p:sldId id="276" r:id="rId10"/>
    <p:sldId id="277" r:id="rId11"/>
    <p:sldId id="278" r:id="rId12"/>
    <p:sldId id="279" r:id="rId13"/>
    <p:sldId id="260" r:id="rId14"/>
    <p:sldId id="261" r:id="rId15"/>
    <p:sldId id="267" r:id="rId16"/>
    <p:sldId id="266" r:id="rId17"/>
    <p:sldId id="262" r:id="rId18"/>
    <p:sldId id="274" r:id="rId19"/>
    <p:sldId id="281" r:id="rId20"/>
    <p:sldId id="263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7EF27E"/>
    <a:srgbClr val="F0F52B"/>
    <a:srgbClr val="FCFDC3"/>
    <a:srgbClr val="FBFDB5"/>
    <a:srgbClr val="FFFF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Родительское мнение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Интеллектуальные</c:v>
                </c:pt>
                <c:pt idx="1">
                  <c:v>Академические достижения</c:v>
                </c:pt>
                <c:pt idx="2">
                  <c:v>Творческое и продуктивное мышление</c:v>
                </c:pt>
                <c:pt idx="3">
                  <c:v>Общение и лидерство</c:v>
                </c:pt>
                <c:pt idx="4">
                  <c:v>Художественные</c:v>
                </c:pt>
                <c:pt idx="5">
                  <c:v>Двигательные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8</c:v>
                </c:pt>
                <c:pt idx="2">
                  <c:v>8</c:v>
                </c:pt>
                <c:pt idx="3">
                  <c:v>17</c:v>
                </c:pt>
                <c:pt idx="4">
                  <c:v>21</c:v>
                </c:pt>
                <c:pt idx="5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0.41406</cdr:x>
      <cdr:y>0.25</cdr:y>
    </cdr:from>
    <cdr:to>
      <cdr:x>0.50781</cdr:x>
      <cdr:y>0.35417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6182" y="1714488"/>
          <a:ext cx="85725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bg1"/>
              </a:solidFill>
            </a:rPr>
            <a:t>17%</a:t>
          </a:r>
          <a:endParaRPr lang="ru-RU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0.35937</cdr:x>
      <cdr:y>0.71875</cdr:y>
    </cdr:from>
    <cdr:to>
      <cdr:x>0.45312</cdr:x>
      <cdr:y>0.82292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86116" y="4929198"/>
          <a:ext cx="85725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bg1"/>
              </a:solidFill>
            </a:rPr>
            <a:t>17%</a:t>
          </a:r>
          <a:endParaRPr lang="ru-RU" sz="2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7EF27E"/>
            </a:gs>
            <a:gs pos="46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58B83-E93B-4506-BF6E-67751BCD6BAB}" type="datetimeFigureOut">
              <a:rPr lang="ru-RU" smtClean="0"/>
              <a:pPr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3CE2-4766-4982-A0A7-3DAE263F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88969"/>
            <a:ext cx="7772400" cy="12479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pPr algn="ctr"/>
            <a:r>
              <a:rPr lang="sah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ПЕДАГОГИЧЕСКОГО СОВЕТА</a:t>
            </a:r>
          </a:p>
          <a:p>
            <a:pPr algn="ctr"/>
            <a:r>
              <a:rPr lang="sah-RU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«Растим творческую личность»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77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“Центр развития ребенка-Детский сад № 82 “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Мичээр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 округа “город  Якутск”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6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развитие креативности оказывают влияние следующие факторы: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2564904"/>
            <a:ext cx="2915816" cy="1224136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Наследственность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4077072"/>
            <a:ext cx="3456384" cy="115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Специально организованное обучение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24128" y="2564904"/>
            <a:ext cx="3240360" cy="1224136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Окружающий социум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1907704" y="1417638"/>
            <a:ext cx="2664296" cy="10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1417638"/>
            <a:ext cx="0" cy="237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572000" y="1417638"/>
            <a:ext cx="2520280" cy="10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40282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20472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8786874" cy="6143668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творческого потенциала ребенка в ДОУ</a:t>
            </a: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Увлеченный и заинтересованный педагог;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оптимальной предметно-пространственной среды;</a:t>
            </a: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Пособии;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подход;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Кружки, студии по интересам детей;</a:t>
            </a:r>
          </a:p>
          <a:p>
            <a:pPr algn="l">
              <a:buFont typeface="Wingdings" pitchFamily="2" charset="2"/>
              <a:buChar char="ü"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Комплексные занятия (интеграция образовательных областей).</a:t>
            </a:r>
          </a:p>
          <a:p>
            <a:pPr algn="l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50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заповедей творческой личности: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14400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хозяином своей судьбы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Достигни успеха в том, что ты любишь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Внеси свой вклад в общее дело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Развивай свои творческие способности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Заботься о своем здоровье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Старайся мыслить позитивно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Строй свои отношения с людьми на доверии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Культивируй в себе смелость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теряй веру в себя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Сочетай материальное благополучие с духовным удовольствием.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70686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sah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Вернемся </a:t>
            </a:r>
            <a:r>
              <a:rPr lang="sah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sah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165" y="1124744"/>
            <a:ext cx="4038600" cy="51411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ah-RU" b="1" dirty="0"/>
              <a:t>Упражнение–энергизатор</a:t>
            </a:r>
            <a:endParaRPr lang="ru-RU" dirty="0"/>
          </a:p>
          <a:p>
            <a:pPr marL="0" indent="0">
              <a:buNone/>
            </a:pPr>
            <a:r>
              <a:rPr lang="sah-RU" sz="2400" dirty="0" smtClean="0"/>
              <a:t>«</a:t>
            </a:r>
            <a:r>
              <a:rPr lang="sah-RU" sz="2400" dirty="0"/>
              <a:t>Постройтесь по росту», - «По размеру обуви», - «По цвету глаз начиная от светлых» (от светлых до темных), - по алфавиту отчества, - по дате рождения</a:t>
            </a:r>
            <a:r>
              <a:rPr lang="sah-RU" sz="2400" dirty="0" smtClean="0"/>
              <a:t>.</a:t>
            </a:r>
          </a:p>
          <a:p>
            <a:pPr marL="0" indent="0">
              <a:buNone/>
            </a:pPr>
            <a:r>
              <a:rPr lang="sah-RU" b="1" dirty="0" smtClean="0"/>
              <a:t>Упражнение “ На что похоже мое настроение сейчас</a:t>
            </a:r>
            <a:r>
              <a:rPr lang="en-US" b="1" dirty="0" smtClean="0"/>
              <a:t>?</a:t>
            </a:r>
            <a:endParaRPr lang="sah-RU" b="1" dirty="0" smtClean="0"/>
          </a:p>
          <a:p>
            <a:pPr marL="0" indent="0">
              <a:buNone/>
            </a:pPr>
            <a:r>
              <a:rPr lang="sah-RU" sz="2400" dirty="0" smtClean="0"/>
              <a:t>Педагоги сидят в кругу. Мяч передается по кругу. Каждый рассказывает о своем настроении, сравнивая его с каким-либо состоянием,событием или предметом,фруктом,природным явлением и.т.п.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0"/>
            <a:ext cx="271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Вторая страница журнала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acer\Мои документы\Мои рисунки\DSCN0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4038600" cy="2271713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0640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140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«Роль семьи в развитии креативности у детей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ah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«Определение склонностей ребенка»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А. И. Савенков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получение первичной информации о характере и направленности интересов, а так же способностей ребенка.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0"/>
            <a:ext cx="26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Третья страница журнала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cer\Мои документы\Фото апрель 2014\DSCN7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352824" cy="2514618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57694"/>
            <a:ext cx="4000464" cy="225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91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77900326"/>
              </p:ext>
            </p:extLst>
          </p:nvPr>
        </p:nvGraphicFramePr>
        <p:xfrm>
          <a:off x="107504" y="116632"/>
          <a:ext cx="8856987" cy="658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42"/>
                <a:gridCol w="677783"/>
                <a:gridCol w="632642"/>
                <a:gridCol w="632642"/>
                <a:gridCol w="632642"/>
                <a:gridCol w="632642"/>
                <a:gridCol w="632642"/>
                <a:gridCol w="632642"/>
                <a:gridCol w="632642"/>
                <a:gridCol w="632642"/>
                <a:gridCol w="632642"/>
                <a:gridCol w="632642"/>
                <a:gridCol w="632642"/>
              </a:tblGrid>
              <a:tr h="14926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Интеллектуальные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Академические достижения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Творческое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продуктивное мышление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Общение и лидерство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Художественное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Двигательное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род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восп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691009"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Чуораанчык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Кэнчээри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r>
                        <a:rPr lang="ru-RU" sz="1400" b="1" i="1" dirty="0" err="1" smtClean="0"/>
                        <a:t>Кустук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617652">
                <a:tc>
                  <a:txBody>
                    <a:bodyPr/>
                    <a:lstStyle/>
                    <a:p>
                      <a:r>
                        <a:rPr lang="sah-RU" sz="1400" b="1" i="1" dirty="0" smtClean="0"/>
                        <a:t>Үрүмэччи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9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r>
                        <a:rPr lang="sah-RU" sz="1400" b="1" i="1" dirty="0" smtClean="0"/>
                        <a:t>Сулусчаан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00347">
                <a:tc>
                  <a:txBody>
                    <a:bodyPr/>
                    <a:lstStyle/>
                    <a:p>
                      <a:r>
                        <a:rPr lang="sah-RU" sz="1400" b="1" i="1" dirty="0" smtClean="0"/>
                        <a:t>Итоги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40387">
                <a:tc>
                  <a:txBody>
                    <a:bodyPr/>
                    <a:lstStyle/>
                    <a:p>
                      <a:r>
                        <a:rPr lang="sah-RU" sz="1400" b="1" i="1" dirty="0" smtClean="0"/>
                        <a:t>Общее</a:t>
                      </a:r>
                      <a:endParaRPr lang="ru-RU" sz="14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378">
                <a:tc gridSpan="13">
                  <a:txBody>
                    <a:bodyPr/>
                    <a:lstStyle/>
                    <a:p>
                      <a:r>
                        <a:rPr lang="ru-RU" sz="2000" b="1" i="1" dirty="0" smtClean="0"/>
                        <a:t>Всего в анкетировании участвовало:</a:t>
                      </a:r>
                    </a:p>
                    <a:p>
                      <a:r>
                        <a:rPr lang="ru-RU" sz="2000" b="1" i="1" dirty="0" smtClean="0"/>
                        <a:t>родителей: 84</a:t>
                      </a:r>
                      <a:r>
                        <a:rPr lang="ru-RU" sz="2000" b="1" i="1" baseline="0" dirty="0" smtClean="0"/>
                        <a:t> чел.</a:t>
                      </a:r>
                    </a:p>
                    <a:p>
                      <a:r>
                        <a:rPr lang="ru-RU" sz="2000" b="1" i="1" baseline="0" smtClean="0"/>
                        <a:t>Педагогов: 12 </a:t>
                      </a:r>
                      <a:r>
                        <a:rPr lang="ru-RU" sz="2000" b="1" i="1" baseline="0" dirty="0" smtClean="0"/>
                        <a:t>чел.</a:t>
                      </a:r>
                      <a:endParaRPr lang="ru-RU" sz="20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82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6772281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643438" y="3786190"/>
            <a:ext cx="857256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8%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500562" y="2786058"/>
            <a:ext cx="857256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8%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643042" y="1857364"/>
            <a:ext cx="857256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26%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357290" y="4143380"/>
            <a:ext cx="857256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21%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дискуссия 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 творческих идей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87" y="1628801"/>
            <a:ext cx="4038600" cy="23762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Дискуссия проводится с </a:t>
            </a:r>
            <a:r>
              <a:rPr lang="sah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организации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«Банка идей», куда будут занесены идеи педагогов по развитию творческих способностей детей.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вопросы обсуждения: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методы и формы развития творчества дошкольника вы используете в своей работе?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мешает работать творчески?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каких условиях может реализоваться идея творческого воспитания?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0"/>
            <a:ext cx="303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Четвертая страница журнала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4214842" cy="237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85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214414" y="214290"/>
            <a:ext cx="6858048" cy="78581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78" y="1714488"/>
            <a:ext cx="2643206" cy="48577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Индивидуальная работа с </a:t>
            </a:r>
            <a:r>
              <a:rPr lang="ru-RU" sz="1600" dirty="0" smtClean="0">
                <a:solidFill>
                  <a:srgbClr val="C00000"/>
                </a:solidFill>
              </a:rPr>
              <a:t>одаренными детьми;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Предоставление каждому ребенку возможности самому выбрать вид занятий;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По таблице родословной и методике усиленно работать со слабо проявленными способностями и дальше развивать сильно проявленные способности;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2818656" cy="106613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ah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идей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1714488"/>
            <a:ext cx="2643206" cy="485778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Новые нетрадиционные формы работы с родителями;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Проведение совместных занятий для детей с родителями;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Организация и проведение родителями мероприятий;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Изучение родословной и работа по методике</a:t>
            </a: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700808"/>
            <a:ext cx="2533960" cy="487146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Совершенствовать профессиональные умения </a:t>
            </a:r>
            <a:r>
              <a:rPr lang="ru-RU" sz="1600" dirty="0" smtClean="0">
                <a:solidFill>
                  <a:srgbClr val="C00000"/>
                </a:solidFill>
              </a:rPr>
              <a:t>педагогов в области новых технологий;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Обмен опытом в виде мастер-классов, лекций и др.;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 Внедрение проектной деятельности          </a:t>
            </a: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714488"/>
            <a:ext cx="202483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детьми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14488"/>
            <a:ext cx="21386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ah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педагогами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1714488"/>
            <a:ext cx="21938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ah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sah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428728" y="1142984"/>
            <a:ext cx="357190" cy="500066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00958" y="1142984"/>
            <a:ext cx="357190" cy="500066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86248" y="1142984"/>
            <a:ext cx="357190" cy="500066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75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Рубрика «Ваше мнение»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Маргарита Анатольевна: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Каждый ребенок сам решает в какой кружок он будет ходить сегодня. 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14884"/>
            <a:ext cx="3373429" cy="189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5214950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Анна Дмитриевна, музыкальный руководитель</a:t>
            </a:r>
            <a:r>
              <a:rPr lang="ru-RU" sz="1600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Поддерживать желание ребенка петь, даже если у него нет  музыкальных способностей. 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3444867" cy="19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143504" y="3000372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u="sng" dirty="0" smtClean="0">
                <a:solidFill>
                  <a:srgbClr val="C00000"/>
                </a:solidFill>
              </a:rPr>
              <a:t>Мира Дмитриевна, инструктор физической культуры: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Работа идет качественно, нужно дополнительно научиться навыкам владения новыми технологиями. 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3714776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журнала “Теоретическая часть. Творческая личность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страница журнала Рубрика  - «Вернемся в детство» -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страница журнала “Рубрика «Роль семьи в развитии креативности у детей». По итогам родительского собрания.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журнала Рубрика. Педагогическая дискуссия  «Поиск творческих идей».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Пятая страница </a:t>
            </a:r>
            <a:r>
              <a:rPr lang="sah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журнала “Рубрика ваше мнение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Продолжить </a:t>
            </a:r>
            <a:r>
              <a:rPr lang="ru-RU" dirty="0" smtClean="0">
                <a:solidFill>
                  <a:srgbClr val="C00000"/>
                </a:solidFill>
              </a:rPr>
              <a:t>работу по обогащению предметно-развивающей среды по возрастным группам с учетом акцента на творческое развитие, инициативы, самостоятельности , творческого самовыражения детей.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Индивидуальная работа с одаренными детьми.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Вовлечение семей в непосредственно образовательную деятельность посредством создания совместных проектов </a:t>
            </a:r>
            <a:r>
              <a:rPr lang="ru-RU" dirty="0" err="1" smtClean="0">
                <a:solidFill>
                  <a:srgbClr val="C00000"/>
                </a:solidFill>
              </a:rPr>
              <a:t>дети+родители+педагоги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Совершенствовать профессиональные умения педагогов по организации проектной деятельности через различные формы методической работы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Разработать  и обновить положение «О кружках и студий по интересам детей»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Расширить кружки по интеллектуальному направлению при этом учитывать разновозрастной состав детей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Активизация и систематическое внедрение проектной деятельности в процессе воспитательно-образовательного процесса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3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Редколлегия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sah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редактор – старший воспитатель Сизых А. Ф</a:t>
            </a:r>
          </a:p>
          <a:p>
            <a:pPr marL="514350" indent="-514350">
              <a:buNone/>
            </a:pPr>
            <a:r>
              <a:rPr lang="sah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Ответственные редакторы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страница – Абрамова М. Е.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страница –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Саввинова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М. А.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страница – Иванова В. М.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страница 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Готовцева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 С.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Секретари –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Кондакова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 Е.,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Томская 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4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4038600" cy="32861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ah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sah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объединить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усилия коллектива для повышения уровня в процессе воспитания творческой личности, использования в практике достижений педагогической науки и передового опыта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142852"/>
            <a:ext cx="4038600" cy="64293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ah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1. Взаимное обогащение педа­гогическими знаниями о творческом воспитании личности ребенка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2.Поддержать атмосферу заинтересованности, поиска, творческих  решений.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3. Поиск новых, нетрадиционных форм и методов работы с детьми.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cer\Мои документы\фото\ФОТО для Энцикл\IMG_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4038600" cy="26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85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dirty="0">
                <a:solidFill>
                  <a:srgbClr val="C00000"/>
                </a:solidFill>
              </a:rPr>
              <a:t>Информационный </a:t>
            </a:r>
            <a:r>
              <a:rPr lang="sah-RU" sz="3200" dirty="0" smtClean="0">
                <a:solidFill>
                  <a:srgbClr val="C00000"/>
                </a:solidFill>
              </a:rPr>
              <a:t>отдел</a:t>
            </a:r>
            <a:br>
              <a:rPr lang="sah-RU" sz="3200" dirty="0" smtClean="0">
                <a:solidFill>
                  <a:srgbClr val="C00000"/>
                </a:solidFill>
              </a:rPr>
            </a:br>
            <a:r>
              <a:rPr lang="sah-RU" sz="3200" dirty="0" smtClean="0">
                <a:solidFill>
                  <a:srgbClr val="C00000"/>
                </a:solidFill>
              </a:rPr>
              <a:t> «</a:t>
            </a:r>
            <a:r>
              <a:rPr lang="ru-RU" sz="3200" dirty="0" smtClean="0">
                <a:solidFill>
                  <a:srgbClr val="C00000"/>
                </a:solidFill>
              </a:rPr>
              <a:t>Т</a:t>
            </a:r>
            <a:r>
              <a:rPr lang="sah-RU" sz="3200" dirty="0" smtClean="0">
                <a:solidFill>
                  <a:srgbClr val="C00000"/>
                </a:solidFill>
              </a:rPr>
              <a:t>ворческ</a:t>
            </a:r>
            <a:r>
              <a:rPr lang="ru-RU" sz="3200" dirty="0" err="1" smtClean="0">
                <a:solidFill>
                  <a:srgbClr val="C00000"/>
                </a:solidFill>
              </a:rPr>
              <a:t>ая</a:t>
            </a:r>
            <a:r>
              <a:rPr lang="sah-RU" sz="3200" dirty="0" smtClean="0">
                <a:solidFill>
                  <a:srgbClr val="C00000"/>
                </a:solidFill>
              </a:rPr>
              <a:t> личност</a:t>
            </a:r>
            <a:r>
              <a:rPr lang="ru-RU" sz="3200" dirty="0" err="1" smtClean="0">
                <a:solidFill>
                  <a:srgbClr val="C00000"/>
                </a:solidFill>
              </a:rPr>
              <a:t>ь</a:t>
            </a:r>
            <a:r>
              <a:rPr lang="sah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0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страница журнала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cer\Мои документы\фото\дип сонор\IMGP9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42928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Проект «</a:t>
            </a:r>
            <a:r>
              <a:rPr lang="ru-RU" sz="3100" b="1" dirty="0" smtClean="0">
                <a:solidFill>
                  <a:srgbClr val="C00000"/>
                </a:solidFill>
              </a:rPr>
              <a:t>Поддержка развития одаренных детей»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857364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Волков Олег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Гаврилович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*Руководитель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идейный вдохновитель проекта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*Профессор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кафедры Менеджмента ЧПИ (ф) МГМУ (МАМИ), к.х.н.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714752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Одаренный ребенок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ребенок, который выделяется очевидными, яркими, иногда выдающимися достижениями (или имеет внутренние предпосылки для таких достижений)  в том или ином виде деятельности.</a:t>
            </a:r>
          </a:p>
        </p:txBody>
      </p:sp>
      <p:pic>
        <p:nvPicPr>
          <p:cNvPr id="18436" name="Picture 4" descr="http://www.ecolife.ru/upload/information_system_30/4/3/4/item_4340/information_items_43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714644" cy="365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40992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 считают: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Творческая личность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это человек, способный проникать в суть идей и воплощать их вопреки всем препятствиям, вплоть до получения практического результата.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 называем такую деятельность, которая создаёт что-то новое, одинаково, будет ли это создано творческой деятельностью любой вещью внешнего мира или построением ума или чувства, которое живёт и оказывается только в самом человеке.» </a:t>
            </a:r>
          </a:p>
          <a:p>
            <a:pPr algn="just"/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Философы считают: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Творческая личность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личность человека-творца, то есть того, кто создает некие, принципиально новые, продукты в результате своей деятельности.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96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cer\Мои документы\фото\ФОТО для Энцикл\IMG_1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571744"/>
            <a:ext cx="6143668" cy="4095779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2910" y="285728"/>
            <a:ext cx="7901014" cy="226853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Детское творчество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одна из форм самостоятельной деятельности ребёнка, в процессе которой он отступает от привычных и знакомых ему способов проявления окружающего мира, экспериментирует и создает нечто новое для себя и других.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220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" y="4859874"/>
            <a:ext cx="9022862" cy="138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" y="3573016"/>
            <a:ext cx="9022862" cy="103031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496" y="2276872"/>
            <a:ext cx="900100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980728"/>
            <a:ext cx="90010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9338" y="98072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способен </a:t>
            </a:r>
            <a:r>
              <a:rPr lang="ru-RU" sz="2800" dirty="0">
                <a:solidFill>
                  <a:srgbClr val="C00000"/>
                </a:solidFill>
              </a:rPr>
              <a:t>изобретать в процессе повседневной профессиональной деятельности что-то </a:t>
            </a:r>
            <a:r>
              <a:rPr lang="ru-RU" sz="2800" dirty="0" smtClean="0">
                <a:solidFill>
                  <a:srgbClr val="C00000"/>
                </a:solidFill>
              </a:rPr>
              <a:t>новое;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гибкий </a:t>
            </a:r>
            <a:r>
              <a:rPr lang="ru-RU" sz="2800" dirty="0">
                <a:solidFill>
                  <a:srgbClr val="C00000"/>
                </a:solidFill>
              </a:rPr>
              <a:t>в выборе адекватных средств воздействия на малыша;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всегда в поиске </a:t>
            </a:r>
            <a:r>
              <a:rPr lang="ru-RU" sz="2800" dirty="0">
                <a:solidFill>
                  <a:srgbClr val="C00000"/>
                </a:solidFill>
              </a:rPr>
              <a:t>нестандартных способов решения образовательных </a:t>
            </a:r>
            <a:r>
              <a:rPr lang="ru-RU" sz="2800" dirty="0" smtClean="0">
                <a:solidFill>
                  <a:srgbClr val="C00000"/>
                </a:solidFill>
              </a:rPr>
              <a:t>задач;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оригинально целесообразно применяет </a:t>
            </a:r>
            <a:r>
              <a:rPr lang="ru-RU" sz="2800" dirty="0">
                <a:solidFill>
                  <a:srgbClr val="C00000"/>
                </a:solidFill>
              </a:rPr>
              <a:t>средств стимулирования творческой инициативы воспитанников и их познавательной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7740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32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31" y="548680"/>
            <a:ext cx="910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И РАСКРЫТИЕ ТВОРЧЕСКОЙ ИНДИВИДУАЛЬНОСТИ КАЖДОГО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537" y="1793479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i="1" u="sng" dirty="0" smtClean="0">
                <a:solidFill>
                  <a:schemeClr val="bg1"/>
                </a:solidFill>
              </a:rPr>
              <a:t>:</a:t>
            </a:r>
            <a:endParaRPr lang="ru-RU" sz="3600" i="1" u="sng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600481"/>
            <a:ext cx="2160240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Создать условия для самовыражения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4326480"/>
            <a:ext cx="2135522" cy="1136255"/>
          </a:xfrm>
          <a:prstGeom prst="roundRect">
            <a:avLst/>
          </a:pr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Поддерживать творческие устремления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315437"/>
            <a:ext cx="2164268" cy="1158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190" y="2561371"/>
            <a:ext cx="2164268" cy="1158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0719" y="4571441"/>
            <a:ext cx="203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Обеспечить участие родителей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2786058"/>
            <a:ext cx="209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Сформировать круг традиционных дел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1"/>
          </p:cNvCxnSpPr>
          <p:nvPr/>
        </p:nvCxnSpPr>
        <p:spPr>
          <a:xfrm rot="10800000" flipV="1">
            <a:off x="2195737" y="2116644"/>
            <a:ext cx="1573800" cy="323165"/>
          </a:xfrm>
          <a:prstGeom prst="straightConnector1">
            <a:avLst/>
          </a:prstGeom>
          <a:ln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rot="5400000">
            <a:off x="3034748" y="2608911"/>
            <a:ext cx="1781278" cy="144307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16200000" flipH="1">
            <a:off x="4474907" y="2611827"/>
            <a:ext cx="1781278" cy="1437243"/>
          </a:xfrm>
          <a:prstGeom prst="straightConnector1">
            <a:avLst/>
          </a:prstGeom>
          <a:ln>
            <a:solidFill>
              <a:srgbClr val="99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5524313" y="2116645"/>
            <a:ext cx="1207927" cy="32316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549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7315325</TotalTime>
  <Words>946</Words>
  <Application>Microsoft Office PowerPoint</Application>
  <PresentationFormat>Экран (4:3)</PresentationFormat>
  <Paragraphs>255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Журнал</vt:lpstr>
      <vt:lpstr>Содержание</vt:lpstr>
      <vt:lpstr>Слайд 3</vt:lpstr>
      <vt:lpstr>Информационный отдел  «Творческая личность»</vt:lpstr>
      <vt:lpstr>Проект «Поддержка развития одаренных детей» </vt:lpstr>
      <vt:lpstr>Слайд 6</vt:lpstr>
      <vt:lpstr>Слайд 7</vt:lpstr>
      <vt:lpstr>Слайд 8</vt:lpstr>
      <vt:lpstr>Цель работы:</vt:lpstr>
      <vt:lpstr>На развитие креативности оказывают влияние следующие факторы:</vt:lpstr>
      <vt:lpstr>Слайд 11</vt:lpstr>
      <vt:lpstr>10 заповедей творческой личности: </vt:lpstr>
      <vt:lpstr>Вернемся в детство</vt:lpstr>
      <vt:lpstr>«Роль семьи в развитии креативности у детей»</vt:lpstr>
      <vt:lpstr>Слайд 15</vt:lpstr>
      <vt:lpstr>Слайд 16</vt:lpstr>
      <vt:lpstr>Педагогическая дискуссия  «Поиск творческих идей»</vt:lpstr>
      <vt:lpstr>Банк идей</vt:lpstr>
      <vt:lpstr>Рубрика «Ваше мнение»</vt:lpstr>
      <vt:lpstr>Проект решения педагогического совета</vt:lpstr>
      <vt:lpstr>Редколлегия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</dc:title>
  <dc:creator>Мичээр</dc:creator>
  <cp:lastModifiedBy>acer</cp:lastModifiedBy>
  <cp:revision>49</cp:revision>
  <dcterms:created xsi:type="dcterms:W3CDTF">2015-11-24T02:49:42Z</dcterms:created>
  <dcterms:modified xsi:type="dcterms:W3CDTF">2015-11-30T05:43:56Z</dcterms:modified>
</cp:coreProperties>
</file>