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4" r:id="rId5"/>
    <p:sldId id="265" r:id="rId6"/>
    <p:sldId id="266" r:id="rId7"/>
    <p:sldId id="267" r:id="rId8"/>
    <p:sldId id="268" r:id="rId9"/>
    <p:sldId id="269" r:id="rId10"/>
    <p:sldId id="270" r:id="rId11"/>
    <p:sldId id="271" r:id="rId12"/>
    <p:sldId id="260" r:id="rId13"/>
    <p:sldId id="273" r:id="rId14"/>
    <p:sldId id="274" r:id="rId15"/>
    <p:sldId id="275" r:id="rId16"/>
    <p:sldId id="276" r:id="rId17"/>
    <p:sldId id="277" r:id="rId18"/>
    <p:sldId id="278"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A7D8A03-E51D-464F-B147-169B109D6E6B}" type="datetimeFigureOut">
              <a:rPr lang="ru-RU"/>
              <a:pPr>
                <a:defRPr/>
              </a:pPr>
              <a:t>24.01.2013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5037096-1D9A-48A1-A4BF-E89BCB2CDCE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701F053-6726-4327-A451-9659E1C8BE14}" type="datetimeFigureOut">
              <a:rPr lang="ru-RU"/>
              <a:pPr>
                <a:defRPr/>
              </a:pPr>
              <a:t>24.01.2013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064C8B3-725A-4451-A4B2-CF14DE150EB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46662D3-C03B-45E5-8C7C-711A49056BEE}" type="datetimeFigureOut">
              <a:rPr lang="ru-RU"/>
              <a:pPr>
                <a:defRPr/>
              </a:pPr>
              <a:t>24.01.2013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1847A59-1900-4EC4-8E2E-CFE4C22FA8B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0FDA055-2CDC-45AB-B72D-9D81B03D3E39}" type="datetimeFigureOut">
              <a:rPr lang="ru-RU"/>
              <a:pPr>
                <a:defRPr/>
              </a:pPr>
              <a:t>24.01.2013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1C03F60-E28D-43FA-A660-1327A68ADD55}"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9FBC35B-88FA-4BED-8671-DF6AC9DE58BA}" type="datetimeFigureOut">
              <a:rPr lang="ru-RU"/>
              <a:pPr>
                <a:defRPr/>
              </a:pPr>
              <a:t>24.01.2013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D1E5335-69A1-4F4F-828B-C3D962F66439}"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28EE116-F85D-493C-8851-55ABB7855F05}" type="datetimeFigureOut">
              <a:rPr lang="ru-RU"/>
              <a:pPr>
                <a:defRPr/>
              </a:pPr>
              <a:t>24.01.2013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E9D3B1D-000E-4DBD-9553-2DB87D33240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7DAC395-2B07-474F-A03F-097D5EF64147}" type="datetimeFigureOut">
              <a:rPr lang="ru-RU"/>
              <a:pPr>
                <a:defRPr/>
              </a:pPr>
              <a:t>24.01.2013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68E8F5C7-0E53-4BB1-A505-0D7D2DFDA6DA}"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BF02A277-16F0-4E87-AE1C-1F6E668DBE1C}" type="datetimeFigureOut">
              <a:rPr lang="ru-RU"/>
              <a:pPr>
                <a:defRPr/>
              </a:pPr>
              <a:t>24.01.2013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BAD36B33-8CA5-46F9-A35E-83A27573540D}"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261CA7F-6A12-4964-857F-FCD20BB12B88}" type="datetimeFigureOut">
              <a:rPr lang="ru-RU"/>
              <a:pPr>
                <a:defRPr/>
              </a:pPr>
              <a:t>24.01.2013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6ED0719C-3777-44D7-AC01-F778867BD4B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F342C37-65C8-4DE6-93EA-3D03DA23A0E9}" type="datetimeFigureOut">
              <a:rPr lang="ru-RU"/>
              <a:pPr>
                <a:defRPr/>
              </a:pPr>
              <a:t>24.01.2013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50C0016-8B29-4793-A4CA-9158164DE8E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26A6811-F671-4F3B-9E81-4897EC3BF872}" type="datetimeFigureOut">
              <a:rPr lang="ru-RU"/>
              <a:pPr>
                <a:defRPr/>
              </a:pPr>
              <a:t>24.01.2013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4C6B883-1C88-4A05-82A6-F907BA374D2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1B712E5-FBC9-49EB-A2EC-B528A1F333EE}" type="datetimeFigureOut">
              <a:rPr lang="ru-RU"/>
              <a:pPr>
                <a:defRPr/>
              </a:pPr>
              <a:t>24.01.2013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2936D11-E048-48BE-B2A8-8F166D96529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00063" y="1428750"/>
            <a:ext cx="8072437" cy="4929188"/>
          </a:xfrm>
          <a:prstGeom prst="rect">
            <a:avLst/>
          </a:prstGeom>
          <a:noFill/>
          <a:ln w="9525">
            <a:noFill/>
            <a:miter lim="800000"/>
            <a:headEnd/>
            <a:tailEnd/>
          </a:ln>
        </p:spPr>
      </p:pic>
      <p:sp>
        <p:nvSpPr>
          <p:cNvPr id="5" name="Прямоугольник 4"/>
          <p:cNvSpPr/>
          <p:nvPr/>
        </p:nvSpPr>
        <p:spPr>
          <a:xfrm>
            <a:off x="1714480" y="1357298"/>
            <a:ext cx="6147325"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Самостоятельность </a:t>
            </a:r>
          </a:p>
        </p:txBody>
      </p:sp>
      <p:sp>
        <p:nvSpPr>
          <p:cNvPr id="6" name="Прямоугольник 5"/>
          <p:cNvSpPr/>
          <p:nvPr/>
        </p:nvSpPr>
        <p:spPr>
          <a:xfrm>
            <a:off x="1000100" y="2428868"/>
            <a:ext cx="7406579"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в дошкольном возрасте</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G:\Фоны Мульты\1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357166"/>
            <a:ext cx="8229600" cy="6286544"/>
          </a:xfrm>
        </p:spPr>
        <p:txBody>
          <a:bodyPr/>
          <a:lstStyle/>
          <a:p>
            <a:r>
              <a:rPr lang="ru-RU" sz="2400" dirty="0" smtClean="0">
                <a:solidFill>
                  <a:schemeClr val="tx2">
                    <a:lumMod val="75000"/>
                  </a:schemeClr>
                </a:solidFill>
              </a:rPr>
              <a:t>Но, пожалуй, </a:t>
            </a:r>
            <a:r>
              <a:rPr lang="ru-RU" sz="2400" u="sng" dirty="0" smtClean="0">
                <a:solidFill>
                  <a:schemeClr val="tx2">
                    <a:lumMod val="75000"/>
                  </a:schemeClr>
                </a:solidFill>
              </a:rPr>
              <a:t>главная задача взрослого — приучить ребенка к мысли, что для него, как и для всех в семье, существуют определенные правила и нормы поведения, и он должен им соответствовать</a:t>
            </a:r>
            <a:r>
              <a:rPr lang="ru-RU" sz="2400" dirty="0" smtClean="0">
                <a:solidFill>
                  <a:schemeClr val="tx2">
                    <a:lumMod val="75000"/>
                  </a:schemeClr>
                </a:solidFill>
              </a:rPr>
              <a:t>. Для этого важно закрепить за ребенком постоянное поручение, соответствующее его возрасту. Конечно, возможности ребенка в дошкольном возрасте еще очень невелики, но все-таки они есть. Даже самый маленький ребенок 2-3-х лет, а тем более дошкольник, в состоянии убрать, например, свой уголок с игрушками. Также обязанностью дошкольника в семье может стать поливка комнатных растений, помощь в накрытии обеденного стола (разложить салфетки, столовые приборы, поставить хлеб и т.п.), помощь в уходе за домашним питомцем и </a:t>
            </a:r>
            <a:r>
              <a:rPr lang="ru-RU" sz="2400" dirty="0" err="1" smtClean="0">
                <a:solidFill>
                  <a:schemeClr val="tx2">
                    <a:lumMod val="75000"/>
                  </a:schemeClr>
                </a:solidFill>
              </a:rPr>
              <a:t>др</a:t>
            </a:r>
            <a:endParaRPr lang="ru-RU" sz="2400" dirty="0">
              <a:solidFill>
                <a:schemeClr val="tx2">
                  <a:lumMod val="7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G:\Фоны Мульты\1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142844" y="357166"/>
            <a:ext cx="5286412" cy="6072230"/>
          </a:xfrm>
        </p:spPr>
        <p:txBody>
          <a:bodyPr/>
          <a:lstStyle/>
          <a:p>
            <a:pPr>
              <a:buNone/>
            </a:pPr>
            <a:r>
              <a:rPr lang="ru-RU" sz="2400" u="sng" dirty="0" smtClean="0">
                <a:solidFill>
                  <a:schemeClr val="tx2">
                    <a:lumMod val="75000"/>
                  </a:schemeClr>
                </a:solidFill>
              </a:rPr>
              <a:t>Не следует ограждать ребенка от проблем</a:t>
            </a:r>
            <a:r>
              <a:rPr lang="ru-RU" sz="2400" dirty="0" smtClean="0">
                <a:solidFill>
                  <a:schemeClr val="tx2">
                    <a:lumMod val="75000"/>
                  </a:schemeClr>
                </a:solidFill>
              </a:rPr>
              <a:t>: позволяйте ему встречаться с отрицательными последствиями своих действий (или своего бездействия).</a:t>
            </a:r>
          </a:p>
          <a:p>
            <a:pPr>
              <a:buNone/>
            </a:pPr>
            <a:r>
              <a:rPr lang="ru-RU" sz="2400" u="sng" dirty="0" smtClean="0">
                <a:solidFill>
                  <a:schemeClr val="tx2">
                    <a:lumMod val="75000"/>
                  </a:schemeClr>
                </a:solidFill>
              </a:rPr>
              <a:t>Воспитание самостоятельности предполагает также формирование у ребенка умения найти самому себе занятие </a:t>
            </a:r>
            <a:r>
              <a:rPr lang="ru-RU" sz="2400" dirty="0" smtClean="0">
                <a:solidFill>
                  <a:schemeClr val="tx2">
                    <a:lumMod val="75000"/>
                  </a:schemeClr>
                </a:solidFill>
              </a:rPr>
              <a:t>и какое-то время заниматься чем-то, не привлекая к этому взрослых. </a:t>
            </a:r>
          </a:p>
          <a:p>
            <a:pPr>
              <a:buNone/>
            </a:pPr>
            <a:r>
              <a:rPr lang="ru-RU" sz="2400" u="sng" dirty="0" smtClean="0">
                <a:solidFill>
                  <a:schemeClr val="tx2">
                    <a:lumMod val="75000"/>
                  </a:schemeClr>
                </a:solidFill>
              </a:rPr>
              <a:t>Основной ошибкой взрослых в воспитании детской самостоятельности является, чаще всего, </a:t>
            </a:r>
            <a:r>
              <a:rPr lang="ru-RU" sz="2400" u="sng" dirty="0" err="1" smtClean="0">
                <a:solidFill>
                  <a:schemeClr val="tx2">
                    <a:lumMod val="75000"/>
                  </a:schemeClr>
                </a:solidFill>
              </a:rPr>
              <a:t>гиперопека</a:t>
            </a:r>
            <a:r>
              <a:rPr lang="ru-RU" sz="2400" u="sng" dirty="0" smtClean="0">
                <a:solidFill>
                  <a:schemeClr val="tx2">
                    <a:lumMod val="75000"/>
                  </a:schemeClr>
                </a:solidFill>
              </a:rPr>
              <a:t> </a:t>
            </a:r>
            <a:r>
              <a:rPr lang="ru-RU" sz="2400" dirty="0" smtClean="0">
                <a:solidFill>
                  <a:schemeClr val="tx2">
                    <a:lumMod val="75000"/>
                  </a:schemeClr>
                </a:solidFill>
              </a:rPr>
              <a:t>ребенка и полное устранение от поддержки его действий.</a:t>
            </a:r>
            <a:endParaRPr lang="ru-RU" sz="2400" dirty="0">
              <a:solidFill>
                <a:schemeClr val="tx2">
                  <a:lumMod val="75000"/>
                </a:schemeClr>
              </a:solidFill>
            </a:endParaRPr>
          </a:p>
        </p:txBody>
      </p:sp>
      <p:pic>
        <p:nvPicPr>
          <p:cNvPr id="27652" name="Picture 4" descr="C:\Users\анчыг\Desktop\giperaktiv.jpg"/>
          <p:cNvPicPr>
            <a:picLocks noChangeAspect="1" noChangeArrowheads="1"/>
          </p:cNvPicPr>
          <p:nvPr/>
        </p:nvPicPr>
        <p:blipFill>
          <a:blip r:embed="rId3"/>
          <a:srcRect/>
          <a:stretch>
            <a:fillRect/>
          </a:stretch>
        </p:blipFill>
        <p:spPr bwMode="auto">
          <a:xfrm>
            <a:off x="5715008" y="2786058"/>
            <a:ext cx="3428992" cy="3810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G:\Фоны Мульты\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146" name="Заголовок 1"/>
          <p:cNvSpPr>
            <a:spLocks noGrp="1"/>
          </p:cNvSpPr>
          <p:nvPr>
            <p:ph type="title"/>
          </p:nvPr>
        </p:nvSpPr>
        <p:spPr>
          <a:xfrm>
            <a:off x="642910" y="285728"/>
            <a:ext cx="8229600" cy="642942"/>
          </a:xfrm>
        </p:spPr>
        <p:txBody>
          <a:bodyPr/>
          <a:lstStyle/>
          <a:p>
            <a:r>
              <a:rPr lang="ru-RU" sz="2800" dirty="0" smtClean="0">
                <a:solidFill>
                  <a:schemeClr val="tx2">
                    <a:lumMod val="75000"/>
                  </a:schemeClr>
                </a:solidFill>
              </a:rPr>
              <a:t>Практических рекомендации для родителей</a:t>
            </a:r>
          </a:p>
        </p:txBody>
      </p:sp>
      <p:sp>
        <p:nvSpPr>
          <p:cNvPr id="6147" name="Содержимое 2"/>
          <p:cNvSpPr>
            <a:spLocks noGrp="1"/>
          </p:cNvSpPr>
          <p:nvPr>
            <p:ph idx="1"/>
          </p:nvPr>
        </p:nvSpPr>
        <p:spPr>
          <a:xfrm>
            <a:off x="0" y="1000108"/>
            <a:ext cx="6215106" cy="5572164"/>
          </a:xfrm>
        </p:spPr>
        <p:txBody>
          <a:bodyPr/>
          <a:lstStyle/>
          <a:p>
            <a:pPr lvl="0">
              <a:buFont typeface="Wingdings" pitchFamily="2" charset="2"/>
              <a:buChar char="Ø"/>
            </a:pPr>
            <a:r>
              <a:rPr lang="ru-RU" sz="2000" dirty="0" smtClean="0">
                <a:solidFill>
                  <a:schemeClr val="tx2">
                    <a:lumMod val="75000"/>
                  </a:schemeClr>
                </a:solidFill>
              </a:rPr>
              <a:t>Поощряйте все проявления самостоятельности ребёнка. Если требуется, помогите ребёнку создать условия для самостоятельной игры или занятия</a:t>
            </a:r>
          </a:p>
          <a:p>
            <a:pPr lvl="0">
              <a:buFont typeface="Wingdings" pitchFamily="2" charset="2"/>
              <a:buChar char="Ø"/>
            </a:pPr>
            <a:r>
              <a:rPr lang="ru-RU" sz="2000" dirty="0" smtClean="0">
                <a:solidFill>
                  <a:schemeClr val="tx2">
                    <a:lumMod val="75000"/>
                  </a:schemeClr>
                </a:solidFill>
              </a:rPr>
              <a:t>Регулярно обращайтесь к ребёнку за советом по какому-нибудь вопросу. Интересуйтесь его мнением</a:t>
            </a:r>
          </a:p>
          <a:p>
            <a:pPr lvl="0">
              <a:buFont typeface="Wingdings" pitchFamily="2" charset="2"/>
              <a:buChar char="Ø"/>
            </a:pPr>
            <a:r>
              <a:rPr lang="ru-RU" sz="2000" dirty="0" smtClean="0">
                <a:solidFill>
                  <a:schemeClr val="tx2">
                    <a:lumMod val="75000"/>
                  </a:schemeClr>
                </a:solidFill>
              </a:rPr>
              <a:t>Предоставляйте ребёнку выбор ("Что ты хочешь надеть: эти штаны, или эти?", "Куда теперь пойдём?")</a:t>
            </a:r>
          </a:p>
          <a:p>
            <a:pPr lvl="0">
              <a:buFont typeface="Wingdings" pitchFamily="2" charset="2"/>
              <a:buChar char="Ø"/>
            </a:pPr>
            <a:r>
              <a:rPr lang="ru-RU" sz="2000" dirty="0" smtClean="0">
                <a:solidFill>
                  <a:schemeClr val="tx2">
                    <a:lumMod val="75000"/>
                  </a:schemeClr>
                </a:solidFill>
              </a:rPr>
              <a:t>Помогайте ребёнку там, где он просит</a:t>
            </a:r>
          </a:p>
          <a:p>
            <a:pPr lvl="0">
              <a:buFont typeface="Wingdings" pitchFamily="2" charset="2"/>
              <a:buChar char="Ø"/>
            </a:pPr>
            <a:r>
              <a:rPr lang="ru-RU" sz="2000" dirty="0" smtClean="0">
                <a:solidFill>
                  <a:schemeClr val="tx2">
                    <a:lumMod val="75000"/>
                  </a:schemeClr>
                </a:solidFill>
              </a:rPr>
              <a:t>Развивайте кругозор ребёнка</a:t>
            </a:r>
          </a:p>
          <a:p>
            <a:pPr lvl="0">
              <a:buFont typeface="Wingdings" pitchFamily="2" charset="2"/>
              <a:buChar char="Ø"/>
            </a:pPr>
            <a:r>
              <a:rPr lang="ru-RU" sz="2000" dirty="0" smtClean="0">
                <a:solidFill>
                  <a:schemeClr val="tx2">
                    <a:lumMod val="75000"/>
                  </a:schemeClr>
                </a:solidFill>
              </a:rPr>
              <a:t>Позволяйте совершать ошибки. На них учатся. Вместо того, чтобы концентрировать внимание ребёнка на неудаче, сконцентрируйте его внимание на том, как можно улучшить дело</a:t>
            </a:r>
          </a:p>
          <a:p>
            <a:pPr lvl="0">
              <a:buFont typeface="Wingdings" pitchFamily="2" charset="2"/>
              <a:buChar char="Ø"/>
            </a:pPr>
            <a:r>
              <a:rPr lang="ru-RU" sz="2000" dirty="0" smtClean="0">
                <a:solidFill>
                  <a:schemeClr val="tx2">
                    <a:lumMod val="75000"/>
                  </a:schemeClr>
                </a:solidFill>
              </a:rPr>
              <a:t>Позволяйте ребёнку сталкиваться с последствиями своих действий (или бездействия)</a:t>
            </a:r>
          </a:p>
        </p:txBody>
      </p:sp>
      <p:pic>
        <p:nvPicPr>
          <p:cNvPr id="6150" name="Picture 6" descr="C:\Users\анчыг\Desktop\40385968.jpg"/>
          <p:cNvPicPr>
            <a:picLocks noChangeAspect="1" noChangeArrowheads="1"/>
          </p:cNvPicPr>
          <p:nvPr/>
        </p:nvPicPr>
        <p:blipFill>
          <a:blip r:embed="rId3"/>
          <a:srcRect/>
          <a:stretch>
            <a:fillRect/>
          </a:stretch>
        </p:blipFill>
        <p:spPr bwMode="auto">
          <a:xfrm>
            <a:off x="5929322" y="1928802"/>
            <a:ext cx="3067080" cy="47625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Фоны Мульты\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357166"/>
            <a:ext cx="8229600" cy="6215106"/>
          </a:xfrm>
        </p:spPr>
        <p:txBody>
          <a:bodyPr/>
          <a:lstStyle/>
          <a:p>
            <a:pPr lvl="0">
              <a:buFont typeface="Wingdings" pitchFamily="2" charset="2"/>
              <a:buChar char="Ø"/>
            </a:pPr>
            <a:r>
              <a:rPr lang="ru-RU" sz="2000" dirty="0" smtClean="0">
                <a:solidFill>
                  <a:schemeClr val="tx2">
                    <a:lumMod val="75000"/>
                  </a:schemeClr>
                </a:solidFill>
              </a:rPr>
              <a:t>Когда ребёнок сталкивается с новой игрушкой, дайте ему достаточно времени для того, чтобы разобраться с ней самостоятельно. Помогите, когда он вас попросит об этом. Старайтесь помогать в той части работы, с которой самостоятельно ребёнок пока справиться не может. В той части работы, которую он может сделать сам помогать не стоит. Хорошо, если совместная игра с ребёнком приобретает форму сотрудничества. Плохо, если совместная игра с ребёнком больше похожа на вашу собственную игру с игрушкой и ребёнка-наблюдателя (который смотрит, как "правильно" играть с игрушкой)</a:t>
            </a:r>
          </a:p>
          <a:p>
            <a:pPr lvl="0">
              <a:buFont typeface="Wingdings" pitchFamily="2" charset="2"/>
              <a:buChar char="Ø"/>
            </a:pPr>
            <a:r>
              <a:rPr lang="ru-RU" sz="2000" dirty="0" smtClean="0">
                <a:solidFill>
                  <a:schemeClr val="tx2">
                    <a:lumMod val="75000"/>
                  </a:schemeClr>
                </a:solidFill>
              </a:rPr>
              <a:t>Обеспечьте ребёнку регулярные занятия творчеством (лепка, рисование, музыка и т.д.)</a:t>
            </a:r>
          </a:p>
          <a:p>
            <a:pPr lvl="0">
              <a:buFont typeface="Wingdings" pitchFamily="2" charset="2"/>
              <a:buChar char="Ø"/>
            </a:pPr>
            <a:r>
              <a:rPr lang="ru-RU" sz="2000" dirty="0" smtClean="0">
                <a:solidFill>
                  <a:schemeClr val="tx2">
                    <a:lumMod val="75000"/>
                  </a:schemeClr>
                </a:solidFill>
              </a:rPr>
              <a:t>Старайтесь покупать игрушки по типу конструкторов, которые изначально не готовы, которые нужно собирать и разбирать. Желательно, чтобы было несколько вариантов сборки.</a:t>
            </a:r>
          </a:p>
          <a:p>
            <a:pPr lvl="0">
              <a:buFont typeface="Wingdings" pitchFamily="2" charset="2"/>
              <a:buChar char="Ø"/>
            </a:pPr>
            <a:r>
              <a:rPr lang="ru-RU" sz="2000" dirty="0" smtClean="0">
                <a:solidFill>
                  <a:schemeClr val="tx2">
                    <a:lumMod val="75000"/>
                  </a:schemeClr>
                </a:solidFill>
              </a:rPr>
              <a:t>Старайтесь как можно меньше выполнять за ребёнка то, что он уже может сделать сам. Не забывайте оглядываться на возрастные рамки: что обычно умеют делать дети в таком же возрасте, что и ваш ребёнок?</a:t>
            </a:r>
          </a:p>
          <a:p>
            <a:endParaRPr lang="ru-RU"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Фоны Мульты\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357166"/>
            <a:ext cx="8229600" cy="6215106"/>
          </a:xfrm>
        </p:spPr>
        <p:txBody>
          <a:bodyPr/>
          <a:lstStyle/>
          <a:p>
            <a:pPr lvl="0">
              <a:buFont typeface="Wingdings" pitchFamily="2" charset="2"/>
              <a:buChar char="Ø"/>
            </a:pPr>
            <a:r>
              <a:rPr lang="ru-RU" sz="2000" dirty="0" smtClean="0">
                <a:solidFill>
                  <a:schemeClr val="tx2">
                    <a:lumMod val="75000"/>
                  </a:schemeClr>
                </a:solidFill>
              </a:rPr>
              <a:t>Старайтесь всегда выполнять свои обещания. Подражая вам, ребёнок тоже начнёт выполнять свои договорённости. Такая потребность будет побуждать его лучше продумывать и организовывать свою деятельность</a:t>
            </a:r>
          </a:p>
          <a:p>
            <a:pPr lvl="0">
              <a:buFont typeface="Wingdings" pitchFamily="2" charset="2"/>
              <a:buChar char="Ø"/>
            </a:pPr>
            <a:r>
              <a:rPr lang="ru-RU" sz="2000" dirty="0" smtClean="0">
                <a:solidFill>
                  <a:schemeClr val="tx2">
                    <a:lumMod val="75000"/>
                  </a:schemeClr>
                </a:solidFill>
              </a:rPr>
              <a:t>Учите ребёнка убирать за собой. Поиграл в конструктор - убери его на место. Вылил молоко на пол - вытри тряпкой и т.п. Такие действия помогут ребёнку осознать последствия своих действий и помогут начать лучше организовывать свою деятельность</a:t>
            </a:r>
          </a:p>
          <a:p>
            <a:pPr lvl="0">
              <a:buFont typeface="Wingdings" pitchFamily="2" charset="2"/>
              <a:buChar char="Ø"/>
            </a:pPr>
            <a:r>
              <a:rPr lang="ru-RU" sz="2000" dirty="0" smtClean="0">
                <a:solidFill>
                  <a:schemeClr val="tx2">
                    <a:lumMod val="75000"/>
                  </a:schemeClr>
                </a:solidFill>
              </a:rPr>
              <a:t>Если ребёнок начинает что-то делать не правильно, не спешите ему об этом заявлять. Пусть он сам поймёт это</a:t>
            </a:r>
          </a:p>
          <a:p>
            <a:pPr lvl="0">
              <a:buFont typeface="Wingdings" pitchFamily="2" charset="2"/>
              <a:buChar char="Ø"/>
            </a:pPr>
            <a:r>
              <a:rPr lang="ru-RU" sz="2000" dirty="0" smtClean="0">
                <a:solidFill>
                  <a:schemeClr val="tx2">
                    <a:lumMod val="75000"/>
                  </a:schemeClr>
                </a:solidFill>
              </a:rPr>
              <a:t>Ребёнку необходимо иметь своё собственное пространство, где он будет сам себе хозяином (ящик, комната)</a:t>
            </a:r>
          </a:p>
          <a:p>
            <a:pPr lvl="0">
              <a:buFont typeface="Wingdings" pitchFamily="2" charset="2"/>
              <a:buChar char="Ø"/>
            </a:pPr>
            <a:r>
              <a:rPr lang="ru-RU" sz="2000" dirty="0" smtClean="0">
                <a:solidFill>
                  <a:schemeClr val="tx2">
                    <a:lumMod val="75000"/>
                  </a:schemeClr>
                </a:solidFill>
              </a:rPr>
              <a:t>Запрещая что-то делать ребёнку не забудьте ему сказать, что делать можно</a:t>
            </a:r>
          </a:p>
          <a:p>
            <a:pPr lvl="0">
              <a:buFont typeface="Wingdings" pitchFamily="2" charset="2"/>
              <a:buChar char="Ø"/>
            </a:pPr>
            <a:r>
              <a:rPr lang="ru-RU" sz="2000" dirty="0" smtClean="0">
                <a:solidFill>
                  <a:schemeClr val="tx2">
                    <a:lumMod val="75000"/>
                  </a:schemeClr>
                </a:solidFill>
              </a:rPr>
              <a:t>Соблюдение режима дня позволяет формировать волевые качества ребёнка и его чувство времени. Это поможет ему лучше упорядочивать свою деятельность во времени. Режим дня лучше визуализировать, например, это можно делать на детской меловой доске</a:t>
            </a:r>
          </a:p>
          <a:p>
            <a:endParaRPr lang="ru-RU"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Фоны Мульты\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28596" y="785794"/>
            <a:ext cx="8229600" cy="5643602"/>
          </a:xfrm>
        </p:spPr>
        <p:txBody>
          <a:bodyPr/>
          <a:lstStyle/>
          <a:p>
            <a:pPr lvl="0">
              <a:buFont typeface="Wingdings" pitchFamily="2" charset="2"/>
              <a:buChar char="Ø"/>
            </a:pPr>
            <a:r>
              <a:rPr lang="ru-RU" sz="2000" dirty="0" smtClean="0">
                <a:solidFill>
                  <a:schemeClr val="tx2">
                    <a:lumMod val="75000"/>
                  </a:schemeClr>
                </a:solidFill>
              </a:rPr>
              <a:t>Обеспечьте вашему ребёнку возможность играть в сюжетно-ролевые игры как самостоятельно, так и с другими детьми </a:t>
            </a:r>
          </a:p>
          <a:p>
            <a:pPr lvl="0">
              <a:buFont typeface="Wingdings" pitchFamily="2" charset="2"/>
              <a:buChar char="Ø"/>
            </a:pPr>
            <a:r>
              <a:rPr lang="ru-RU" sz="2000" dirty="0" smtClean="0">
                <a:solidFill>
                  <a:schemeClr val="tx2">
                    <a:lumMod val="75000"/>
                  </a:schemeClr>
                </a:solidFill>
              </a:rPr>
              <a:t>На определённом этапе своего развития дети начинают играть с предметами-заменителями. Вместо машинки можно использовать кубик. Вместо куклы - свечку и т.д. Это важный этап развития ребёнка. В это время развивается творческое начало ребёнка. Сегодня в детских магазинах продаётся большое количество дорогих и очень реалистичных игрушек, и некоторые родители начинают переусердствовать: они покупают только такие игрушки, забывая о простых игрушках, забывая о конструкторах, забывая о мозаиках, забывая о пластилине, красках, карандашах. В результате у таких детей всё реже возникает потребность играть с предметами-заменителями, а значит меньше развиваются творческие способности, а они тесно связаны с самостоятельностью</a:t>
            </a:r>
          </a:p>
          <a:p>
            <a:pPr lvl="0">
              <a:buFont typeface="Wingdings" pitchFamily="2" charset="2"/>
              <a:buChar char="Ø"/>
            </a:pPr>
            <a:r>
              <a:rPr lang="ru-RU" sz="2000" dirty="0" smtClean="0">
                <a:solidFill>
                  <a:schemeClr val="tx2">
                    <a:lumMod val="75000"/>
                  </a:schemeClr>
                </a:solidFill>
              </a:rPr>
              <a:t>Если ребёнок хочет вам в чём-то помочь, - разрешите ему это. Пусть поможет (даже, если у него это плохо получается)</a:t>
            </a:r>
          </a:p>
          <a:p>
            <a:pPr>
              <a:buFont typeface="Wingdings" pitchFamily="2" charset="2"/>
              <a:buChar char="Ø"/>
            </a:pPr>
            <a:endParaRPr lang="ru-RU"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Фоны Мульты\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500034" y="642894"/>
            <a:ext cx="8229600" cy="5857940"/>
          </a:xfrm>
        </p:spPr>
        <p:txBody>
          <a:bodyPr/>
          <a:lstStyle/>
          <a:p>
            <a:pPr lvl="0">
              <a:buFont typeface="Wingdings" pitchFamily="2" charset="2"/>
              <a:buChar char="Ø"/>
            </a:pPr>
            <a:r>
              <a:rPr lang="ru-RU" sz="2000" dirty="0" smtClean="0">
                <a:solidFill>
                  <a:schemeClr val="tx2">
                    <a:lumMod val="75000"/>
                  </a:schemeClr>
                </a:solidFill>
                <a:latin typeface="Times New Roman" pitchFamily="18" charset="0"/>
                <a:cs typeface="Times New Roman" pitchFamily="18" charset="0"/>
              </a:rPr>
              <a:t>Не стоит стараться ограждать своего ребёнка от всех негативных переживаний. Некоторые родители, стараясь оградить своего ребёнка от конфликтных ситуаций на детской площадке, начинают её посещать в то время, когда там нет других детей. При таком подходе их ребёнок действительно оказывается избавлен от негативных переживаний, но вместе с этим, он избавляется и от общения с другими детьми: а это возможность поиграть в ролевые игры, возможность принимать свои собственные решения относительно того, как общаться с другими, это возможность наблюдать и перенимать поведение других людей</a:t>
            </a:r>
          </a:p>
          <a:p>
            <a:pPr lvl="0">
              <a:buFont typeface="Wingdings" pitchFamily="2" charset="2"/>
              <a:buChar char="Ø"/>
            </a:pPr>
            <a:r>
              <a:rPr lang="ru-RU" sz="2000" dirty="0" smtClean="0">
                <a:solidFill>
                  <a:schemeClr val="tx2">
                    <a:lumMod val="75000"/>
                  </a:schemeClr>
                </a:solidFill>
                <a:latin typeface="Times New Roman" pitchFamily="18" charset="0"/>
                <a:cs typeface="Times New Roman" pitchFamily="18" charset="0"/>
              </a:rPr>
              <a:t>Приобщайте ребёнка к планированию сложных дел. Например, планирование поездок или планирование выходного дня</a:t>
            </a:r>
          </a:p>
          <a:p>
            <a:pPr lvl="0">
              <a:buFont typeface="Wingdings" pitchFamily="2" charset="2"/>
              <a:buChar char="Ø"/>
            </a:pPr>
            <a:r>
              <a:rPr lang="ru-RU" sz="2000" dirty="0" smtClean="0">
                <a:solidFill>
                  <a:schemeClr val="tx2">
                    <a:lumMod val="75000"/>
                  </a:schemeClr>
                </a:solidFill>
                <a:latin typeface="Times New Roman" pitchFamily="18" charset="0"/>
                <a:cs typeface="Times New Roman" pitchFamily="18" charset="0"/>
              </a:rPr>
              <a:t>Позволяйте ребёнку участвовать в домашних делах (уборка, мытьё посуды, приготовление пищи)</a:t>
            </a:r>
          </a:p>
          <a:p>
            <a:pPr lvl="0">
              <a:buFont typeface="Wingdings" pitchFamily="2" charset="2"/>
              <a:buChar char="Ø"/>
            </a:pPr>
            <a:r>
              <a:rPr lang="ru-RU" sz="2000" dirty="0" smtClean="0">
                <a:solidFill>
                  <a:schemeClr val="tx2">
                    <a:lumMod val="75000"/>
                  </a:schemeClr>
                </a:solidFill>
                <a:latin typeface="Times New Roman" pitchFamily="18" charset="0"/>
                <a:cs typeface="Times New Roman" pitchFamily="18" charset="0"/>
              </a:rPr>
              <a:t>Позволяйте ребёнку участвовать в процессе одевания: пусть он участвует в выборе одежды. Пусть он сам надевает то, что уже может</a:t>
            </a:r>
            <a:r>
              <a:rPr lang="ru-RU" sz="2000" dirty="0" smtClean="0"/>
              <a:t>.</a:t>
            </a:r>
          </a:p>
          <a:p>
            <a:pPr>
              <a:buFont typeface="Wingdings" pitchFamily="2" charset="2"/>
              <a:buChar char="Ø"/>
            </a:pPr>
            <a:endParaRPr lang="ru-RU"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анчыг\Desktop\03451.jpg"/>
          <p:cNvPicPr>
            <a:picLocks noChangeAspect="1" noChangeArrowheads="1"/>
          </p:cNvPicPr>
          <p:nvPr/>
        </p:nvPicPr>
        <p:blipFill>
          <a:blip r:embed="rId2"/>
          <a:srcRect/>
          <a:stretch>
            <a:fillRect/>
          </a:stretch>
        </p:blipFill>
        <p:spPr bwMode="auto">
          <a:xfrm>
            <a:off x="0" y="1553752"/>
            <a:ext cx="8786842" cy="5304248"/>
          </a:xfrm>
          <a:prstGeom prst="rect">
            <a:avLst/>
          </a:prstGeom>
          <a:noFill/>
          <a:ln w="9525">
            <a:noFill/>
            <a:miter lim="800000"/>
            <a:headEnd/>
            <a:tailEnd/>
          </a:ln>
        </p:spPr>
      </p:pic>
      <p:sp>
        <p:nvSpPr>
          <p:cNvPr id="3" name="Содержимое 2"/>
          <p:cNvSpPr>
            <a:spLocks noGrp="1"/>
          </p:cNvSpPr>
          <p:nvPr>
            <p:ph idx="1"/>
          </p:nvPr>
        </p:nvSpPr>
        <p:spPr>
          <a:xfrm>
            <a:off x="914400" y="642918"/>
            <a:ext cx="8229600" cy="4525963"/>
          </a:xfrm>
        </p:spPr>
        <p:txBody>
          <a:bodyPr rtlCol="0">
            <a:normAutofit fontScale="85000" lnSpcReduction="10000"/>
          </a:bodyPr>
          <a:lstStyle/>
          <a:p>
            <a:pPr fontAlgn="auto">
              <a:spcAft>
                <a:spcPts val="0"/>
              </a:spcAft>
              <a:buFont typeface="Arial" pitchFamily="34" charset="0"/>
              <a:buChar char="•"/>
              <a:defRPr/>
            </a:pPr>
            <a:r>
              <a:rPr lang="ru-RU" dirty="0" smtClean="0">
                <a:solidFill>
                  <a:schemeClr val="tx2">
                    <a:lumMod val="75000"/>
                  </a:schemeClr>
                </a:solidFill>
              </a:rPr>
              <a:t>Подход к развитию самостоятельности требует необходимых условий, которые требуют от ребенка постоянного проявления самостоятельности. При этом важно учитывать индивидуальные качества и врожденные задатки ребенка. В одинаковых условиях разные дети действуют по-разному, и результат достижений всегда индивидуален. Если самостоятельность «тренируется» в разных ситуациях с разными условиями, то в итоге она «закрепляется», как положительный опыт ребенка и становится качеством его личности.</a:t>
            </a:r>
          </a:p>
          <a:p>
            <a:pPr fontAlgn="auto">
              <a:spcAft>
                <a:spcPts val="0"/>
              </a:spcAft>
              <a:buFont typeface="Arial" pitchFamily="34" charset="0"/>
              <a:buChar char="•"/>
              <a:defRPr/>
            </a:pPr>
            <a:endParaRPr lang="ru-RU"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p>
        </p:txBody>
      </p:sp>
      <p:pic>
        <p:nvPicPr>
          <p:cNvPr id="28674" name="Picture 2" descr="C:\Users\анчыг\Desktop\uxmE1yuHw0Q.jpg"/>
          <p:cNvPicPr>
            <a:picLocks noChangeAspect="1" noChangeArrowheads="1"/>
          </p:cNvPicPr>
          <p:nvPr/>
        </p:nvPicPr>
        <p:blipFill>
          <a:blip r:embed="rId2"/>
          <a:srcRect/>
          <a:stretch>
            <a:fillRect/>
          </a:stretch>
        </p:blipFill>
        <p:spPr bwMode="auto">
          <a:xfrm>
            <a:off x="0" y="1571612"/>
            <a:ext cx="9144000" cy="5286388"/>
          </a:xfrm>
          <a:prstGeom prst="rect">
            <a:avLst/>
          </a:prstGeom>
          <a:noFill/>
        </p:spPr>
      </p:pic>
      <p:sp>
        <p:nvSpPr>
          <p:cNvPr id="6" name="Прямоугольник 5"/>
          <p:cNvSpPr/>
          <p:nvPr/>
        </p:nvSpPr>
        <p:spPr>
          <a:xfrm>
            <a:off x="428596" y="714356"/>
            <a:ext cx="787529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Спасибо за внимание!</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анчыг\Desktop\01.jpg"/>
          <p:cNvPicPr>
            <a:picLocks noChangeAspect="1" noChangeArrowheads="1"/>
          </p:cNvPicPr>
          <p:nvPr/>
        </p:nvPicPr>
        <p:blipFill>
          <a:blip r:embed="rId2"/>
          <a:srcRect/>
          <a:stretch>
            <a:fillRect/>
          </a:stretch>
        </p:blipFill>
        <p:spPr bwMode="auto">
          <a:xfrm>
            <a:off x="1000100" y="1638300"/>
            <a:ext cx="7846780" cy="5005410"/>
          </a:xfrm>
          <a:prstGeom prst="rect">
            <a:avLst/>
          </a:prstGeom>
          <a:noFill/>
        </p:spPr>
      </p:pic>
      <p:sp>
        <p:nvSpPr>
          <p:cNvPr id="2" name="Заголовок 1"/>
          <p:cNvSpPr>
            <a:spLocks noGrp="1"/>
          </p:cNvSpPr>
          <p:nvPr>
            <p:ph type="title"/>
          </p:nvPr>
        </p:nvSpPr>
        <p:spPr>
          <a:xfrm>
            <a:off x="457200" y="274638"/>
            <a:ext cx="8229600" cy="796908"/>
          </a:xfrm>
        </p:spPr>
        <p:txBody>
          <a:bodyPr/>
          <a:lstStyle/>
          <a:p>
            <a:r>
              <a:rPr lang="ru-RU" sz="2800" i="1" dirty="0" smtClean="0">
                <a:solidFill>
                  <a:schemeClr val="tx2">
                    <a:lumMod val="75000"/>
                  </a:schemeClr>
                </a:solidFill>
              </a:rPr>
              <a:t>Что такое самостоятельность?</a:t>
            </a:r>
            <a:endParaRPr lang="ru-RU" sz="2800" i="1" dirty="0">
              <a:solidFill>
                <a:schemeClr val="tx2">
                  <a:lumMod val="75000"/>
                </a:schemeClr>
              </a:solidFill>
            </a:endParaRPr>
          </a:p>
        </p:txBody>
      </p:sp>
      <p:sp>
        <p:nvSpPr>
          <p:cNvPr id="3" name="Содержимое 2"/>
          <p:cNvSpPr>
            <a:spLocks noGrp="1"/>
          </p:cNvSpPr>
          <p:nvPr>
            <p:ph idx="1"/>
          </p:nvPr>
        </p:nvSpPr>
        <p:spPr>
          <a:xfrm>
            <a:off x="285720" y="1357298"/>
            <a:ext cx="6000760" cy="4525963"/>
          </a:xfrm>
        </p:spPr>
        <p:txBody>
          <a:bodyPr/>
          <a:lstStyle/>
          <a:p>
            <a:pPr indent="0">
              <a:buNone/>
            </a:pPr>
            <a:r>
              <a:rPr lang="ru-RU" sz="2400" dirty="0" smtClean="0">
                <a:solidFill>
                  <a:schemeClr val="tx2">
                    <a:lumMod val="75000"/>
                  </a:schemeClr>
                </a:solidFill>
              </a:rPr>
              <a:t>Обычно родители начинают задумываться о самостоятельности своего ребенка, когда тот начинает ходить в школу. Однако начинать воспитывать это качество нужно гораздо раньше — и чем раньше, тем больших успехов можно достичь.</a:t>
            </a:r>
          </a:p>
          <a:p>
            <a:pPr indent="0">
              <a:buNone/>
            </a:pPr>
            <a:r>
              <a:rPr lang="ru-RU" sz="2400" dirty="0" smtClean="0">
                <a:solidFill>
                  <a:schemeClr val="tx2">
                    <a:lumMod val="75000"/>
                  </a:schemeClr>
                </a:solidFill>
              </a:rPr>
              <a:t>.</a:t>
            </a:r>
            <a:endParaRPr lang="ru-RU" sz="2400" dirty="0">
              <a:solidFill>
                <a:schemeClr val="tx2">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анчыг\Desktop\08.jpg"/>
          <p:cNvPicPr>
            <a:picLocks noChangeAspect="1" noChangeArrowheads="1"/>
          </p:cNvPicPr>
          <p:nvPr/>
        </p:nvPicPr>
        <p:blipFill>
          <a:blip r:embed="rId2"/>
          <a:srcRect/>
          <a:stretch>
            <a:fillRect/>
          </a:stretch>
        </p:blipFill>
        <p:spPr bwMode="auto">
          <a:xfrm>
            <a:off x="0" y="1638300"/>
            <a:ext cx="8929718" cy="5076848"/>
          </a:xfrm>
          <a:prstGeom prst="rect">
            <a:avLst/>
          </a:prstGeom>
          <a:noFill/>
        </p:spPr>
      </p:pic>
      <p:sp>
        <p:nvSpPr>
          <p:cNvPr id="4" name="Заголовок 1"/>
          <p:cNvSpPr>
            <a:spLocks noGrp="1"/>
          </p:cNvSpPr>
          <p:nvPr>
            <p:ph idx="1"/>
          </p:nvPr>
        </p:nvSpPr>
        <p:spPr>
          <a:xfrm>
            <a:off x="457200" y="785794"/>
            <a:ext cx="8229600" cy="5429288"/>
          </a:xfrm>
        </p:spPr>
        <p:txBody>
          <a:bodyPr/>
          <a:lstStyle/>
          <a:p>
            <a:pPr>
              <a:buNone/>
            </a:pPr>
            <a:r>
              <a:rPr lang="ru-RU" sz="2400" u="sng" dirty="0" smtClean="0">
                <a:solidFill>
                  <a:schemeClr val="tx2">
                    <a:lumMod val="75000"/>
                  </a:schemeClr>
                </a:solidFill>
              </a:rPr>
              <a:t>Обычно самостоятельность понимают примерно так</a:t>
            </a:r>
            <a:r>
              <a:rPr lang="ru-RU" sz="2400" dirty="0" smtClean="0">
                <a:solidFill>
                  <a:schemeClr val="tx2">
                    <a:lumMod val="75000"/>
                  </a:schemeClr>
                </a:solidFill>
              </a:rPr>
              <a:t>: "это умение человека лично, без посторонней помощи управлять и распоряжаться своей жизнью"; "это умение самому принимать решения и нести ответственность за их последствия"; и тому подобное. Но все эти определения практически не применимы дошкольникам, хотя и у них мы можем наблюдать некоторые навыки самостоятельности. </a:t>
            </a:r>
          </a:p>
          <a:p>
            <a:pPr>
              <a:buNone/>
            </a:pPr>
            <a:r>
              <a:rPr lang="ru-RU" sz="2400" u="sng" dirty="0" smtClean="0">
                <a:solidFill>
                  <a:schemeClr val="tx2">
                    <a:lumMod val="75000"/>
                  </a:schemeClr>
                </a:solidFill>
              </a:rPr>
              <a:t>Если говорить о маленьких детях, то к ним более приемлемо использовать следующее определение самостоятельности: "это способность себя занять, способность чем-то заниматься самому какое-то время, без помощи взрослых".</a:t>
            </a:r>
            <a:endParaRPr lang="ru-RU" sz="2400" u="sng" dirty="0">
              <a:solidFill>
                <a:schemeClr val="tx2">
                  <a:lumMod val="7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анчыг\Desktop\013.jpg"/>
          <p:cNvPicPr>
            <a:picLocks noChangeAspect="1" noChangeArrowheads="1"/>
          </p:cNvPicPr>
          <p:nvPr/>
        </p:nvPicPr>
        <p:blipFill>
          <a:blip r:embed="rId2"/>
          <a:srcRect/>
          <a:stretch>
            <a:fillRect/>
          </a:stretch>
        </p:blipFill>
        <p:spPr bwMode="auto">
          <a:xfrm>
            <a:off x="4286248" y="428604"/>
            <a:ext cx="4214842" cy="3123499"/>
          </a:xfrm>
          <a:prstGeom prst="rect">
            <a:avLst/>
          </a:prstGeom>
          <a:noFill/>
        </p:spPr>
      </p:pic>
      <p:sp>
        <p:nvSpPr>
          <p:cNvPr id="2" name="Заголовок 1"/>
          <p:cNvSpPr>
            <a:spLocks noGrp="1"/>
          </p:cNvSpPr>
          <p:nvPr>
            <p:ph type="title"/>
          </p:nvPr>
        </p:nvSpPr>
        <p:spPr/>
        <p:txBody>
          <a:bodyPr/>
          <a:lstStyle/>
          <a:p>
            <a:r>
              <a:rPr lang="ru-RU" sz="2800" dirty="0" smtClean="0">
                <a:solidFill>
                  <a:schemeClr val="tx2">
                    <a:lumMod val="75000"/>
                  </a:schemeClr>
                </a:solidFill>
              </a:rPr>
              <a:t>Специалисты определяют самостоятельность таким образом:</a:t>
            </a:r>
            <a:br>
              <a:rPr lang="ru-RU" sz="2800" dirty="0" smtClean="0">
                <a:solidFill>
                  <a:schemeClr val="tx2">
                    <a:lumMod val="75000"/>
                  </a:schemeClr>
                </a:solidFill>
              </a:rPr>
            </a:br>
            <a:endParaRPr lang="ru-RU" sz="2800" dirty="0">
              <a:solidFill>
                <a:schemeClr val="tx2">
                  <a:lumMod val="75000"/>
                </a:schemeClr>
              </a:solidFill>
            </a:endParaRPr>
          </a:p>
        </p:txBody>
      </p:sp>
      <p:sp>
        <p:nvSpPr>
          <p:cNvPr id="3" name="Содержимое 2"/>
          <p:cNvSpPr>
            <a:spLocks noGrp="1"/>
          </p:cNvSpPr>
          <p:nvPr>
            <p:ph idx="1"/>
          </p:nvPr>
        </p:nvSpPr>
        <p:spPr>
          <a:xfrm>
            <a:off x="2571736" y="1600200"/>
            <a:ext cx="6115064" cy="3257560"/>
          </a:xfrm>
        </p:spPr>
        <p:txBody>
          <a:bodyPr/>
          <a:lstStyle/>
          <a:p>
            <a:r>
              <a:rPr lang="ru-RU" sz="2000" dirty="0" smtClean="0">
                <a:solidFill>
                  <a:schemeClr val="tx2">
                    <a:lumMod val="50000"/>
                  </a:schemeClr>
                </a:solidFill>
              </a:rPr>
              <a:t>умение действовать по собственной инициативе, замечать необходимость своего участия в тех или иных обстоятельствах; </a:t>
            </a:r>
          </a:p>
          <a:p>
            <a:r>
              <a:rPr lang="ru-RU" sz="2000" dirty="0" smtClean="0">
                <a:solidFill>
                  <a:schemeClr val="tx2">
                    <a:lumMod val="50000"/>
                  </a:schemeClr>
                </a:solidFill>
              </a:rPr>
              <a:t>умение выполнять привычные дела без обращения за помощью и контроля взрослого; </a:t>
            </a:r>
          </a:p>
          <a:p>
            <a:r>
              <a:rPr lang="ru-RU" sz="2000" dirty="0" smtClean="0">
                <a:solidFill>
                  <a:schemeClr val="tx2">
                    <a:lumMod val="50000"/>
                  </a:schemeClr>
                </a:solidFill>
              </a:rPr>
              <a:t>умение осознанно действовать в ситуации заданных требований и условий деятельности; </a:t>
            </a:r>
          </a:p>
          <a:p>
            <a:r>
              <a:rPr lang="ru-RU" sz="2000" dirty="0" smtClean="0">
                <a:solidFill>
                  <a:schemeClr val="tx2">
                    <a:lumMod val="50000"/>
                  </a:schemeClr>
                </a:solidFill>
              </a:rPr>
              <a:t>умение осознанно действовать в новых условиях (поставить цель, учесть условия, осуществлять элементарное планирование, получить результат); </a:t>
            </a:r>
          </a:p>
          <a:p>
            <a:r>
              <a:rPr lang="ru-RU" sz="2000" dirty="0" smtClean="0">
                <a:solidFill>
                  <a:schemeClr val="tx2">
                    <a:lumMod val="50000"/>
                  </a:schemeClr>
                </a:solidFill>
              </a:rPr>
              <a:t>умение осуществлять элементарный самоконтроль и самооценку результатов деятельности; </a:t>
            </a:r>
          </a:p>
          <a:p>
            <a:r>
              <a:rPr lang="ru-RU" sz="2000" dirty="0" smtClean="0">
                <a:solidFill>
                  <a:schemeClr val="tx2">
                    <a:lumMod val="50000"/>
                  </a:schemeClr>
                </a:solidFill>
              </a:rPr>
              <a:t>умение переносить известные способы действий в новые условия.</a:t>
            </a:r>
            <a:endParaRPr lang="ru-RU" sz="2000" dirty="0">
              <a:solidFill>
                <a:schemeClr val="tx2">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G:\Фоны Мульты\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457200" y="500042"/>
            <a:ext cx="8229600" cy="5626121"/>
          </a:xfrm>
        </p:spPr>
        <p:txBody>
          <a:bodyPr/>
          <a:lstStyle/>
          <a:p>
            <a:pPr indent="0">
              <a:buNone/>
            </a:pPr>
            <a:r>
              <a:rPr lang="ru-RU" sz="2400" u="sng" dirty="0" smtClean="0">
                <a:solidFill>
                  <a:schemeClr val="tx2">
                    <a:lumMod val="75000"/>
                  </a:schemeClr>
                </a:solidFill>
              </a:rPr>
              <a:t>Самостоятельность развивается постепенно, и начинается этот процесс достаточно рано. </a:t>
            </a:r>
          </a:p>
          <a:p>
            <a:pPr indent="0">
              <a:buNone/>
            </a:pPr>
            <a:r>
              <a:rPr lang="ru-RU" sz="2400" dirty="0" smtClean="0">
                <a:solidFill>
                  <a:schemeClr val="tx2">
                    <a:lumMod val="75000"/>
                  </a:schemeClr>
                </a:solidFill>
              </a:rPr>
              <a:t>Прежде всего, это ранний возраст. Уже в 1-2 года у ребенка начинают появляться первые признаки самостоятельных действий. Особенно ярко стремление к самостоятельности проявляется в 3 года. Существует даже такое понятие, как кризис 3-х лет, когда ребенок то и дело заявляет: "Я сам!". В этом возрасте он все хочет делать сам, без помощи взрослого. Но на этом этапе самостоятельность является лишь эпизодической характеристикой детского поведения.</a:t>
            </a:r>
          </a:p>
          <a:p>
            <a:pPr indent="0">
              <a:buNone/>
            </a:pPr>
            <a:r>
              <a:rPr lang="ru-RU" sz="2400" dirty="0" smtClean="0">
                <a:solidFill>
                  <a:schemeClr val="tx2">
                    <a:lumMod val="75000"/>
                  </a:schemeClr>
                </a:solidFill>
              </a:rPr>
              <a:t>К концу этого периода самостоятельность становится относительно устойчивой особенностью личности ребенка</a:t>
            </a:r>
            <a:r>
              <a:rPr lang="ru-RU" sz="2000" dirty="0" smtClean="0">
                <a:solidFill>
                  <a:schemeClr val="tx2">
                    <a:lumMod val="75000"/>
                  </a:schemeClr>
                </a:solidFill>
              </a:rPr>
              <a:t>.</a:t>
            </a:r>
            <a:endParaRPr lang="ru-RU" sz="2000" dirty="0">
              <a:solidFill>
                <a:schemeClr val="tx2">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G:\Фоны Мульты\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14282" y="142852"/>
            <a:ext cx="8229600" cy="785818"/>
          </a:xfrm>
        </p:spPr>
        <p:txBody>
          <a:bodyPr/>
          <a:lstStyle/>
          <a:p>
            <a:r>
              <a:rPr lang="ru-RU" sz="2800" dirty="0" smtClean="0"/>
              <a:t> </a:t>
            </a:r>
            <a:r>
              <a:rPr lang="ru-RU" sz="2800" dirty="0" smtClean="0">
                <a:solidFill>
                  <a:schemeClr val="tx2">
                    <a:lumMod val="75000"/>
                  </a:schemeClr>
                </a:solidFill>
              </a:rPr>
              <a:t>ВОСПИТАНИЕ САМОСТОЯТЕЛЬНОСТИ</a:t>
            </a:r>
            <a:endParaRPr lang="ru-RU" sz="2800" dirty="0">
              <a:solidFill>
                <a:schemeClr val="tx2">
                  <a:lumMod val="75000"/>
                </a:schemeClr>
              </a:solidFill>
            </a:endParaRPr>
          </a:p>
        </p:txBody>
      </p:sp>
      <p:sp>
        <p:nvSpPr>
          <p:cNvPr id="3" name="Содержимое 2"/>
          <p:cNvSpPr>
            <a:spLocks noGrp="1"/>
          </p:cNvSpPr>
          <p:nvPr>
            <p:ph idx="1"/>
          </p:nvPr>
        </p:nvSpPr>
        <p:spPr>
          <a:xfrm>
            <a:off x="457200" y="1000108"/>
            <a:ext cx="8229600" cy="5572164"/>
          </a:xfrm>
        </p:spPr>
        <p:txBody>
          <a:bodyPr/>
          <a:lstStyle/>
          <a:p>
            <a:pPr>
              <a:buNone/>
            </a:pPr>
            <a:r>
              <a:rPr lang="ru-RU" sz="2000" u="sng" dirty="0" smtClean="0">
                <a:solidFill>
                  <a:schemeClr val="tx2">
                    <a:lumMod val="75000"/>
                  </a:schemeClr>
                </a:solidFill>
              </a:rPr>
              <a:t>Необходимо помнить, что не нужно выполнять за ребенка то, что он может сделать сам. </a:t>
            </a:r>
            <a:r>
              <a:rPr lang="ru-RU" sz="2000" dirty="0" smtClean="0">
                <a:solidFill>
                  <a:schemeClr val="tx2">
                    <a:lumMod val="75000"/>
                  </a:schemeClr>
                </a:solidFill>
              </a:rPr>
              <a:t>Если ребенок уже научился, например, есть или одеваться без помощи взрослого, то дайте ему возможность делать это самостоятельно! Конечно, Вы можете одеть ребенка быстрее, чем он сделает это сам, или накормить его, не испачкав одежду и все вокруг, но тогда Вы будете мешать возрастанию самостоятельности ребенка. </a:t>
            </a:r>
          </a:p>
          <a:p>
            <a:pPr>
              <a:buNone/>
            </a:pPr>
            <a:r>
              <a:rPr lang="ru-RU" sz="2000" u="sng" dirty="0" smtClean="0">
                <a:solidFill>
                  <a:schemeClr val="tx2">
                    <a:lumMod val="75000"/>
                  </a:schemeClr>
                </a:solidFill>
              </a:rPr>
              <a:t>Следует помогать ребенку только в том случае, если он сам просит взрослого о помощи. Не нужно вмешиваться в деятельность ребенка </a:t>
            </a:r>
            <a:r>
              <a:rPr lang="ru-RU" sz="2000" dirty="0" smtClean="0">
                <a:solidFill>
                  <a:schemeClr val="tx2">
                    <a:lumMod val="75000"/>
                  </a:schemeClr>
                </a:solidFill>
              </a:rPr>
              <a:t>тогда, когда он чем-то занят, если он не просит Вас об этом. Конечно, взрослые зачастую лучше понимают, как выполнить то или иное действие, но важно дать возможность ребенку найти решение самостоятельно! Пусть он учится постигать какие-то вещи сам и делать маленькие открытия. Но родителям при этом следует быть разумными! Если ребенок делает что-то, представляющее опасность для него, то следует, конечно же, оградить его от этого, даже если он не просит об этом.</a:t>
            </a:r>
            <a:endParaRPr lang="ru-RU" sz="2000" dirty="0">
              <a:solidFill>
                <a:schemeClr val="tx2">
                  <a:lumMod val="7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G:\Фоны Мульты\1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1857356" y="357166"/>
            <a:ext cx="7000924" cy="6143668"/>
          </a:xfrm>
        </p:spPr>
        <p:txBody>
          <a:bodyPr/>
          <a:lstStyle/>
          <a:p>
            <a:pPr>
              <a:buNone/>
            </a:pPr>
            <a:endParaRPr lang="ru-RU" sz="2000" u="sng" dirty="0" smtClean="0"/>
          </a:p>
          <a:p>
            <a:pPr>
              <a:buNone/>
            </a:pPr>
            <a:r>
              <a:rPr lang="ru-RU" sz="2000" u="sng" dirty="0" smtClean="0">
                <a:solidFill>
                  <a:schemeClr val="tx2">
                    <a:lumMod val="75000"/>
                  </a:schemeClr>
                </a:solidFill>
              </a:rPr>
              <a:t>Нужно всячески поощрять стремление к самостоятельности</a:t>
            </a:r>
            <a:r>
              <a:rPr lang="ru-RU" sz="2000" dirty="0" smtClean="0">
                <a:solidFill>
                  <a:schemeClr val="tx2">
                    <a:lumMod val="75000"/>
                  </a:schemeClr>
                </a:solidFill>
              </a:rPr>
              <a:t>. </a:t>
            </a:r>
          </a:p>
          <a:p>
            <a:pPr>
              <a:buNone/>
            </a:pPr>
            <a:r>
              <a:rPr lang="ru-RU" sz="2000" dirty="0" smtClean="0">
                <a:solidFill>
                  <a:schemeClr val="tx2">
                    <a:lumMod val="75000"/>
                  </a:schemeClr>
                </a:solidFill>
              </a:rPr>
              <a:t>В этом возрасте ребенок очень часто повторяет: "Я сам!". Важно не препятствовать ему в этом стремлении (конечно, в рамках разумного), всячески стимулировать его попытки самостоятельных действий. Очень часто родители на неумелые попытки своего чада что-то сделать самостоятельно реагируют так: "Не мешай!", "Отойди", "Ты еще маленький, не справишься, я сам(а) все сделаю" и т.д. Старайтесь давать ребенку возможность попробовать свои силы. Хочет он помыть пол, — дайте ему ведерко и тряпку. Вам потребуется потом всего несколько минут, чтобы незаметно убрать за ним лужи, образовавшиеся в результате его труда, но зато у ребенка будут формироваться навыки не только самостоятельности, но и трудолюбия. Хочет он постирать свой носовой платочек? Позвольте ему сделать это. Ничего страшного, если потом Вам придется перестирать его, ведь в данный момент не столь важен конечный результат.</a:t>
            </a:r>
            <a:endParaRPr lang="ru-RU" sz="2000" dirty="0">
              <a:solidFill>
                <a:schemeClr val="tx2">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G:\Фоны Мульты\2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357158" y="571456"/>
            <a:ext cx="8229600" cy="6286544"/>
          </a:xfrm>
        </p:spPr>
        <p:txBody>
          <a:bodyPr/>
          <a:lstStyle/>
          <a:p>
            <a:pPr>
              <a:buNone/>
            </a:pPr>
            <a:r>
              <a:rPr lang="ru-RU" sz="2400" dirty="0" smtClean="0"/>
              <a:t> </a:t>
            </a:r>
          </a:p>
          <a:p>
            <a:pPr>
              <a:buNone/>
            </a:pPr>
            <a:endParaRPr lang="ru-RU" sz="2400" dirty="0" smtClean="0"/>
          </a:p>
          <a:p>
            <a:pPr>
              <a:buNone/>
            </a:pPr>
            <a:r>
              <a:rPr lang="ru-RU" sz="2400" u="sng" dirty="0" smtClean="0">
                <a:solidFill>
                  <a:schemeClr val="tx2">
                    <a:lumMod val="75000"/>
                  </a:schemeClr>
                </a:solidFill>
              </a:rPr>
              <a:t>Поддерживайте ребенка и одобряйте его действия </a:t>
            </a:r>
            <a:r>
              <a:rPr lang="ru-RU" sz="2400" dirty="0" smtClean="0">
                <a:solidFill>
                  <a:schemeClr val="tx2">
                    <a:lumMod val="75000"/>
                  </a:schemeClr>
                </a:solidFill>
              </a:rPr>
              <a:t>— ведь он так нуждается в этом. Главное не делать предметом насмешек его неумелые попытки. Ведь от малыша порой требуется очень много усилий для того, чтобы сделать то, что взрослому кажется простым и несложным. Если у ребенка что-то не получается, можно деликатно объяснить ему ошибку и обязательно подбодрить, помочь ему поверить в то, что у него обязательно все получится.</a:t>
            </a:r>
            <a:endParaRPr lang="ru-RU" sz="2400" dirty="0">
              <a:solidFill>
                <a:schemeClr val="tx2">
                  <a:lumMod val="7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G:\Фоны Мульты\814e12f105a8.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3" name="Содержимое 2"/>
          <p:cNvSpPr>
            <a:spLocks noGrp="1"/>
          </p:cNvSpPr>
          <p:nvPr>
            <p:ph idx="1"/>
          </p:nvPr>
        </p:nvSpPr>
        <p:spPr>
          <a:xfrm>
            <a:off x="457200" y="285728"/>
            <a:ext cx="8229600" cy="6286544"/>
          </a:xfrm>
        </p:spPr>
        <p:txBody>
          <a:bodyPr/>
          <a:lstStyle/>
          <a:p>
            <a:pPr>
              <a:buNone/>
            </a:pPr>
            <a:endParaRPr lang="ru-RU" sz="2400" dirty="0" smtClean="0"/>
          </a:p>
          <a:p>
            <a:pPr>
              <a:buNone/>
            </a:pPr>
            <a:endParaRPr lang="ru-RU" sz="2400" dirty="0" smtClean="0"/>
          </a:p>
          <a:p>
            <a:pPr>
              <a:buNone/>
            </a:pPr>
            <a:endParaRPr lang="ru-RU" sz="2400" dirty="0" smtClean="0"/>
          </a:p>
          <a:p>
            <a:pPr>
              <a:buNone/>
            </a:pPr>
            <a:r>
              <a:rPr lang="ru-RU" sz="2400" u="sng" dirty="0" smtClean="0">
                <a:solidFill>
                  <a:schemeClr val="tx2">
                    <a:lumMod val="75000"/>
                  </a:schemeClr>
                </a:solidFill>
              </a:rPr>
              <a:t>В этом возрасте неплохо давать ребенку возможность самостоятельно выбирать</a:t>
            </a:r>
            <a:r>
              <a:rPr lang="ru-RU" sz="2400" dirty="0" smtClean="0">
                <a:solidFill>
                  <a:schemeClr val="tx2">
                    <a:lumMod val="75000"/>
                  </a:schemeClr>
                </a:solidFill>
              </a:rPr>
              <a:t> то, что он сегодня наденет. Но при этом следует не забывать, что ребенку нужно помочь с выбором. Ему нужно объяснить, например, что сейчас осень, дожди, прохладно на улице, поэтому летнюю одежду надо отложить до весны, а вот из осенних вещей он может выбрать, что ему больше по душе. Можно также начинать вместе с ребенком совершать покупки в магазине и учитывать его выбор</a:t>
            </a:r>
            <a:r>
              <a:rPr lang="ru-RU" sz="2000" dirty="0" smtClean="0">
                <a:solidFill>
                  <a:schemeClr val="tx2">
                    <a:lumMod val="75000"/>
                  </a:schemeClr>
                </a:solidFill>
              </a:rPr>
              <a:t>.</a:t>
            </a:r>
            <a:endParaRPr lang="ru-RU" sz="2000" dirty="0">
              <a:solidFill>
                <a:schemeClr val="tx2">
                  <a:lumMod val="75000"/>
                </a:schemeClr>
              </a:solidFil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1824</Words>
  <Application>Microsoft Office PowerPoint</Application>
  <PresentationFormat>Экран (4:3)</PresentationFormat>
  <Paragraphs>61</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Что такое самостоятельность?</vt:lpstr>
      <vt:lpstr>Слайд 3</vt:lpstr>
      <vt:lpstr>Специалисты определяют самостоятельность таким образом: </vt:lpstr>
      <vt:lpstr>Слайд 5</vt:lpstr>
      <vt:lpstr> ВОСПИТАНИЕ САМОСТОЯТЕЛЬНОСТИ</vt:lpstr>
      <vt:lpstr>Слайд 7</vt:lpstr>
      <vt:lpstr>Слайд 8</vt:lpstr>
      <vt:lpstr>Слайд 9</vt:lpstr>
      <vt:lpstr>Слайд 10</vt:lpstr>
      <vt:lpstr>Слайд 11</vt:lpstr>
      <vt:lpstr>Практических рекомендации для родителей</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анчыг</dc:creator>
  <cp:lastModifiedBy>роол</cp:lastModifiedBy>
  <cp:revision>18</cp:revision>
  <dcterms:created xsi:type="dcterms:W3CDTF">2012-10-17T00:39:46Z</dcterms:created>
  <dcterms:modified xsi:type="dcterms:W3CDTF">2013-01-24T01:16:30Z</dcterms:modified>
</cp:coreProperties>
</file>